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3" r:id="rId4"/>
    <p:sldId id="259" r:id="rId5"/>
    <p:sldId id="266" r:id="rId6"/>
    <p:sldId id="269" r:id="rId7"/>
    <p:sldId id="262" r:id="rId8"/>
    <p:sldId id="263" r:id="rId9"/>
    <p:sldId id="264" r:id="rId10"/>
    <p:sldId id="282" r:id="rId11"/>
    <p:sldId id="270" r:id="rId12"/>
    <p:sldId id="271" r:id="rId13"/>
    <p:sldId id="273" r:id="rId14"/>
    <p:sldId id="279" r:id="rId15"/>
    <p:sldId id="281" r:id="rId16"/>
    <p:sldId id="274" r:id="rId17"/>
    <p:sldId id="275" r:id="rId18"/>
    <p:sldId id="276" r:id="rId19"/>
    <p:sldId id="277" r:id="rId20"/>
    <p:sldId id="278" r:id="rId21"/>
    <p:sldId id="265" r:id="rId2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fteris Tr" initials="LT" lastIdx="1" clrIdx="0">
    <p:extLst>
      <p:ext uri="{19B8F6BF-5375-455C-9EA6-DF929625EA0E}">
        <p15:presenceInfo xmlns:p15="http://schemas.microsoft.com/office/powerpoint/2012/main" userId="fa979a0db2f97a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76645" autoAdjust="0"/>
  </p:normalViewPr>
  <p:slideViewPr>
    <p:cSldViewPr snapToGrid="0">
      <p:cViewPr varScale="1">
        <p:scale>
          <a:sx n="93" d="100"/>
          <a:sy n="93" d="100"/>
        </p:scale>
        <p:origin x="12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6A2BF8-90D4-4736-AFF4-BAE7018A6C21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FB0BD36F-ED80-45E8-802F-BCF928AB9EC8}">
      <dgm:prSet phldrT="[Text]" custT="1"/>
      <dgm:spPr/>
      <dgm:t>
        <a:bodyPr/>
        <a:lstStyle/>
        <a:p>
          <a:r>
            <a:rPr lang="en-US" sz="5400" dirty="0"/>
            <a:t>Data</a:t>
          </a:r>
          <a:endParaRPr lang="en-US" sz="6600" dirty="0"/>
        </a:p>
      </dgm:t>
    </dgm:pt>
    <dgm:pt modelId="{8208E558-2C22-43A2-BEF1-76993AA7ED61}" type="parTrans" cxnId="{77EEDD8E-0644-43B2-9E21-57C0415A0F5C}">
      <dgm:prSet/>
      <dgm:spPr/>
      <dgm:t>
        <a:bodyPr/>
        <a:lstStyle/>
        <a:p>
          <a:endParaRPr lang="en-US"/>
        </a:p>
      </dgm:t>
    </dgm:pt>
    <dgm:pt modelId="{1BDB40E1-CC86-442C-9E9B-9ACD69F18654}" type="sibTrans" cxnId="{77EEDD8E-0644-43B2-9E21-57C0415A0F5C}">
      <dgm:prSet/>
      <dgm:spPr/>
      <dgm:t>
        <a:bodyPr/>
        <a:lstStyle/>
        <a:p>
          <a:endParaRPr lang="en-US"/>
        </a:p>
      </dgm:t>
    </dgm:pt>
    <dgm:pt modelId="{B5965C75-A9D4-409C-A76C-53D8763FEDD5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FC9F4403-7898-4C0A-9786-152E60229974}" type="parTrans" cxnId="{FBD59675-971C-4DF3-83BC-7FDEA6BD3D39}">
      <dgm:prSet/>
      <dgm:spPr/>
      <dgm:t>
        <a:bodyPr/>
        <a:lstStyle/>
        <a:p>
          <a:endParaRPr lang="en-US"/>
        </a:p>
      </dgm:t>
    </dgm:pt>
    <dgm:pt modelId="{96D99B04-231E-4B1C-BB91-80C776B24573}" type="sibTrans" cxnId="{FBD59675-971C-4DF3-83BC-7FDEA6BD3D39}">
      <dgm:prSet/>
      <dgm:spPr/>
      <dgm:t>
        <a:bodyPr/>
        <a:lstStyle/>
        <a:p>
          <a:endParaRPr lang="en-US"/>
        </a:p>
      </dgm:t>
    </dgm:pt>
    <dgm:pt modelId="{CE1A0E48-0BCC-4821-A217-396CAD9B5952}">
      <dgm:prSet phldrT="[Text]" custT="1"/>
      <dgm:spPr/>
      <dgm:t>
        <a:bodyPr/>
        <a:lstStyle/>
        <a:p>
          <a:r>
            <a:rPr lang="en-US" sz="2400" dirty="0"/>
            <a:t>Fitting</a:t>
          </a:r>
          <a:endParaRPr lang="en-US" sz="1300" dirty="0"/>
        </a:p>
      </dgm:t>
    </dgm:pt>
    <dgm:pt modelId="{3C8C214A-4BFF-40A7-80E5-95CD000FE885}" type="parTrans" cxnId="{C087EB72-36D8-4BC9-BB80-0660599717AE}">
      <dgm:prSet/>
      <dgm:spPr/>
      <dgm:t>
        <a:bodyPr/>
        <a:lstStyle/>
        <a:p>
          <a:endParaRPr lang="en-US"/>
        </a:p>
      </dgm:t>
    </dgm:pt>
    <dgm:pt modelId="{B64BE126-8A33-458A-A0DD-EC2660851A25}" type="sibTrans" cxnId="{C087EB72-36D8-4BC9-BB80-0660599717AE}">
      <dgm:prSet/>
      <dgm:spPr/>
      <dgm:t>
        <a:bodyPr/>
        <a:lstStyle/>
        <a:p>
          <a:endParaRPr lang="en-US"/>
        </a:p>
      </dgm:t>
    </dgm:pt>
    <dgm:pt modelId="{33E19D5D-D04A-440A-B96D-DDEDC30125C5}" type="pres">
      <dgm:prSet presAssocID="{9E6A2BF8-90D4-4736-AFF4-BAE7018A6C2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29416D3-9B1C-474F-B90D-3D2495502531}" type="pres">
      <dgm:prSet presAssocID="{FB0BD36F-ED80-45E8-802F-BCF928AB9EC8}" presName="gear1" presStyleLbl="node1" presStyleIdx="0" presStyleCnt="3">
        <dgm:presLayoutVars>
          <dgm:chMax val="1"/>
          <dgm:bulletEnabled val="1"/>
        </dgm:presLayoutVars>
      </dgm:prSet>
      <dgm:spPr/>
    </dgm:pt>
    <dgm:pt modelId="{A35CDEBA-D20A-4E2D-80FE-622B3A0732CC}" type="pres">
      <dgm:prSet presAssocID="{FB0BD36F-ED80-45E8-802F-BCF928AB9EC8}" presName="gear1srcNode" presStyleLbl="node1" presStyleIdx="0" presStyleCnt="3"/>
      <dgm:spPr/>
    </dgm:pt>
    <dgm:pt modelId="{6DA67247-D707-4497-800F-27B6B4DEFEB9}" type="pres">
      <dgm:prSet presAssocID="{FB0BD36F-ED80-45E8-802F-BCF928AB9EC8}" presName="gear1dstNode" presStyleLbl="node1" presStyleIdx="0" presStyleCnt="3"/>
      <dgm:spPr/>
    </dgm:pt>
    <dgm:pt modelId="{0C11CFB9-4528-464A-B3EC-6F470DFC2846}" type="pres">
      <dgm:prSet presAssocID="{B5965C75-A9D4-409C-A76C-53D8763FEDD5}" presName="gear2" presStyleLbl="node1" presStyleIdx="1" presStyleCnt="3">
        <dgm:presLayoutVars>
          <dgm:chMax val="1"/>
          <dgm:bulletEnabled val="1"/>
        </dgm:presLayoutVars>
      </dgm:prSet>
      <dgm:spPr/>
    </dgm:pt>
    <dgm:pt modelId="{334CFA03-33AC-40CA-B1D5-FB7CDFE1ACA6}" type="pres">
      <dgm:prSet presAssocID="{B5965C75-A9D4-409C-A76C-53D8763FEDD5}" presName="gear2srcNode" presStyleLbl="node1" presStyleIdx="1" presStyleCnt="3"/>
      <dgm:spPr/>
    </dgm:pt>
    <dgm:pt modelId="{55D488BE-856A-4EA2-B8FF-8459045705C0}" type="pres">
      <dgm:prSet presAssocID="{B5965C75-A9D4-409C-A76C-53D8763FEDD5}" presName="gear2dstNode" presStyleLbl="node1" presStyleIdx="1" presStyleCnt="3"/>
      <dgm:spPr/>
    </dgm:pt>
    <dgm:pt modelId="{2B05EA16-B8D7-4A1B-A726-714D1AC3C08B}" type="pres">
      <dgm:prSet presAssocID="{CE1A0E48-0BCC-4821-A217-396CAD9B5952}" presName="gear3" presStyleLbl="node1" presStyleIdx="2" presStyleCnt="3" custScaleX="111538" custScaleY="111538"/>
      <dgm:spPr/>
    </dgm:pt>
    <dgm:pt modelId="{635C0456-E894-4E15-B6E0-1A5ACF81961B}" type="pres">
      <dgm:prSet presAssocID="{CE1A0E48-0BCC-4821-A217-396CAD9B595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03FBA8D-3821-46F3-BFF1-BE4CFCC22D2A}" type="pres">
      <dgm:prSet presAssocID="{CE1A0E48-0BCC-4821-A217-396CAD9B5952}" presName="gear3srcNode" presStyleLbl="node1" presStyleIdx="2" presStyleCnt="3"/>
      <dgm:spPr/>
    </dgm:pt>
    <dgm:pt modelId="{26DB8844-7F90-438C-97B5-B9E1B07047B5}" type="pres">
      <dgm:prSet presAssocID="{CE1A0E48-0BCC-4821-A217-396CAD9B5952}" presName="gear3dstNode" presStyleLbl="node1" presStyleIdx="2" presStyleCnt="3"/>
      <dgm:spPr/>
    </dgm:pt>
    <dgm:pt modelId="{C010AE6D-F8CB-4C59-81AA-9782BE612FC6}" type="pres">
      <dgm:prSet presAssocID="{1BDB40E1-CC86-442C-9E9B-9ACD69F18654}" presName="connector1" presStyleLbl="sibTrans2D1" presStyleIdx="0" presStyleCnt="3"/>
      <dgm:spPr/>
    </dgm:pt>
    <dgm:pt modelId="{A1BCC4BE-2C83-44C7-9CE5-99C2A0FB67BB}" type="pres">
      <dgm:prSet presAssocID="{96D99B04-231E-4B1C-BB91-80C776B24573}" presName="connector2" presStyleLbl="sibTrans2D1" presStyleIdx="1" presStyleCnt="3"/>
      <dgm:spPr/>
    </dgm:pt>
    <dgm:pt modelId="{B792270D-476D-4D14-8548-792465F974A2}" type="pres">
      <dgm:prSet presAssocID="{B64BE126-8A33-458A-A0DD-EC2660851A25}" presName="connector3" presStyleLbl="sibTrans2D1" presStyleIdx="2" presStyleCnt="3"/>
      <dgm:spPr/>
    </dgm:pt>
  </dgm:ptLst>
  <dgm:cxnLst>
    <dgm:cxn modelId="{C1F14609-FA3A-41B2-99A8-EEAA3AEDE80A}" type="presOf" srcId="{9E6A2BF8-90D4-4736-AFF4-BAE7018A6C21}" destId="{33E19D5D-D04A-440A-B96D-DDEDC30125C5}" srcOrd="0" destOrd="0" presId="urn:microsoft.com/office/officeart/2005/8/layout/gear1"/>
    <dgm:cxn modelId="{AEB0F41B-84CA-4EFB-B424-CAA8D5EB6ABE}" type="presOf" srcId="{B5965C75-A9D4-409C-A76C-53D8763FEDD5}" destId="{334CFA03-33AC-40CA-B1D5-FB7CDFE1ACA6}" srcOrd="1" destOrd="0" presId="urn:microsoft.com/office/officeart/2005/8/layout/gear1"/>
    <dgm:cxn modelId="{5926D42B-61C6-441A-BDB7-EE4AB7B9294D}" type="presOf" srcId="{FB0BD36F-ED80-45E8-802F-BCF928AB9EC8}" destId="{529416D3-9B1C-474F-B90D-3D2495502531}" srcOrd="0" destOrd="0" presId="urn:microsoft.com/office/officeart/2005/8/layout/gear1"/>
    <dgm:cxn modelId="{770C5433-7920-49C4-B42A-0EB7AB83D332}" type="presOf" srcId="{1BDB40E1-CC86-442C-9E9B-9ACD69F18654}" destId="{C010AE6D-F8CB-4C59-81AA-9782BE612FC6}" srcOrd="0" destOrd="0" presId="urn:microsoft.com/office/officeart/2005/8/layout/gear1"/>
    <dgm:cxn modelId="{79EBB46D-0C31-4B01-B5EC-C9EA52A3E5C5}" type="presOf" srcId="{CE1A0E48-0BCC-4821-A217-396CAD9B5952}" destId="{635C0456-E894-4E15-B6E0-1A5ACF81961B}" srcOrd="1" destOrd="0" presId="urn:microsoft.com/office/officeart/2005/8/layout/gear1"/>
    <dgm:cxn modelId="{C087EB72-36D8-4BC9-BB80-0660599717AE}" srcId="{9E6A2BF8-90D4-4736-AFF4-BAE7018A6C21}" destId="{CE1A0E48-0BCC-4821-A217-396CAD9B5952}" srcOrd="2" destOrd="0" parTransId="{3C8C214A-4BFF-40A7-80E5-95CD000FE885}" sibTransId="{B64BE126-8A33-458A-A0DD-EC2660851A25}"/>
    <dgm:cxn modelId="{FBD59675-971C-4DF3-83BC-7FDEA6BD3D39}" srcId="{9E6A2BF8-90D4-4736-AFF4-BAE7018A6C21}" destId="{B5965C75-A9D4-409C-A76C-53D8763FEDD5}" srcOrd="1" destOrd="0" parTransId="{FC9F4403-7898-4C0A-9786-152E60229974}" sibTransId="{96D99B04-231E-4B1C-BB91-80C776B24573}"/>
    <dgm:cxn modelId="{7E4F0886-174F-4560-9434-1E9D6305DF4E}" type="presOf" srcId="{CE1A0E48-0BCC-4821-A217-396CAD9B5952}" destId="{2B05EA16-B8D7-4A1B-A726-714D1AC3C08B}" srcOrd="0" destOrd="0" presId="urn:microsoft.com/office/officeart/2005/8/layout/gear1"/>
    <dgm:cxn modelId="{77EEDD8E-0644-43B2-9E21-57C0415A0F5C}" srcId="{9E6A2BF8-90D4-4736-AFF4-BAE7018A6C21}" destId="{FB0BD36F-ED80-45E8-802F-BCF928AB9EC8}" srcOrd="0" destOrd="0" parTransId="{8208E558-2C22-43A2-BEF1-76993AA7ED61}" sibTransId="{1BDB40E1-CC86-442C-9E9B-9ACD69F18654}"/>
    <dgm:cxn modelId="{190F199B-72E8-4F50-B0A3-1A713C4F3BAB}" type="presOf" srcId="{B5965C75-A9D4-409C-A76C-53D8763FEDD5}" destId="{0C11CFB9-4528-464A-B3EC-6F470DFC2846}" srcOrd="0" destOrd="0" presId="urn:microsoft.com/office/officeart/2005/8/layout/gear1"/>
    <dgm:cxn modelId="{1EBC70A7-2317-445F-8116-32B59A770C86}" type="presOf" srcId="{96D99B04-231E-4B1C-BB91-80C776B24573}" destId="{A1BCC4BE-2C83-44C7-9CE5-99C2A0FB67BB}" srcOrd="0" destOrd="0" presId="urn:microsoft.com/office/officeart/2005/8/layout/gear1"/>
    <dgm:cxn modelId="{2C83FBA7-C141-41A3-8EE4-9CB8F02E89A9}" type="presOf" srcId="{CE1A0E48-0BCC-4821-A217-396CAD9B5952}" destId="{A03FBA8D-3821-46F3-BFF1-BE4CFCC22D2A}" srcOrd="2" destOrd="0" presId="urn:microsoft.com/office/officeart/2005/8/layout/gear1"/>
    <dgm:cxn modelId="{3D8467A8-69DC-456C-84FB-4E81B50863C7}" type="presOf" srcId="{B64BE126-8A33-458A-A0DD-EC2660851A25}" destId="{B792270D-476D-4D14-8548-792465F974A2}" srcOrd="0" destOrd="0" presId="urn:microsoft.com/office/officeart/2005/8/layout/gear1"/>
    <dgm:cxn modelId="{C91A85AB-D999-4631-AA03-D8C0610E7DA7}" type="presOf" srcId="{CE1A0E48-0BCC-4821-A217-396CAD9B5952}" destId="{26DB8844-7F90-438C-97B5-B9E1B07047B5}" srcOrd="3" destOrd="0" presId="urn:microsoft.com/office/officeart/2005/8/layout/gear1"/>
    <dgm:cxn modelId="{45F8F2CA-64F2-485B-A287-B860F3EAB0CF}" type="presOf" srcId="{FB0BD36F-ED80-45E8-802F-BCF928AB9EC8}" destId="{A35CDEBA-D20A-4E2D-80FE-622B3A0732CC}" srcOrd="1" destOrd="0" presId="urn:microsoft.com/office/officeart/2005/8/layout/gear1"/>
    <dgm:cxn modelId="{112686D7-0967-4E27-A642-BB751EACC37E}" type="presOf" srcId="{B5965C75-A9D4-409C-A76C-53D8763FEDD5}" destId="{55D488BE-856A-4EA2-B8FF-8459045705C0}" srcOrd="2" destOrd="0" presId="urn:microsoft.com/office/officeart/2005/8/layout/gear1"/>
    <dgm:cxn modelId="{B8763DED-6AB6-47B5-A0AE-FBE0B6129801}" type="presOf" srcId="{FB0BD36F-ED80-45E8-802F-BCF928AB9EC8}" destId="{6DA67247-D707-4497-800F-27B6B4DEFEB9}" srcOrd="2" destOrd="0" presId="urn:microsoft.com/office/officeart/2005/8/layout/gear1"/>
    <dgm:cxn modelId="{A7B087C2-3B98-4D45-89AA-697883CF90A8}" type="presParOf" srcId="{33E19D5D-D04A-440A-B96D-DDEDC30125C5}" destId="{529416D3-9B1C-474F-B90D-3D2495502531}" srcOrd="0" destOrd="0" presId="urn:microsoft.com/office/officeart/2005/8/layout/gear1"/>
    <dgm:cxn modelId="{9CA7FEF4-EDAD-482C-A5DF-DFB698792399}" type="presParOf" srcId="{33E19D5D-D04A-440A-B96D-DDEDC30125C5}" destId="{A35CDEBA-D20A-4E2D-80FE-622B3A0732CC}" srcOrd="1" destOrd="0" presId="urn:microsoft.com/office/officeart/2005/8/layout/gear1"/>
    <dgm:cxn modelId="{698F0E24-0B8F-464C-9070-4D0EBDF5BDC9}" type="presParOf" srcId="{33E19D5D-D04A-440A-B96D-DDEDC30125C5}" destId="{6DA67247-D707-4497-800F-27B6B4DEFEB9}" srcOrd="2" destOrd="0" presId="urn:microsoft.com/office/officeart/2005/8/layout/gear1"/>
    <dgm:cxn modelId="{A14BE76D-6D82-4A1B-A431-CF9ABC94B1B2}" type="presParOf" srcId="{33E19D5D-D04A-440A-B96D-DDEDC30125C5}" destId="{0C11CFB9-4528-464A-B3EC-6F470DFC2846}" srcOrd="3" destOrd="0" presId="urn:microsoft.com/office/officeart/2005/8/layout/gear1"/>
    <dgm:cxn modelId="{AD4C13BD-A733-4325-BC61-29F6159848AD}" type="presParOf" srcId="{33E19D5D-D04A-440A-B96D-DDEDC30125C5}" destId="{334CFA03-33AC-40CA-B1D5-FB7CDFE1ACA6}" srcOrd="4" destOrd="0" presId="urn:microsoft.com/office/officeart/2005/8/layout/gear1"/>
    <dgm:cxn modelId="{D147ABDF-B84E-4DF8-B230-06BB6F031CE6}" type="presParOf" srcId="{33E19D5D-D04A-440A-B96D-DDEDC30125C5}" destId="{55D488BE-856A-4EA2-B8FF-8459045705C0}" srcOrd="5" destOrd="0" presId="urn:microsoft.com/office/officeart/2005/8/layout/gear1"/>
    <dgm:cxn modelId="{B97E5154-6086-4917-B67F-29D564549F5E}" type="presParOf" srcId="{33E19D5D-D04A-440A-B96D-DDEDC30125C5}" destId="{2B05EA16-B8D7-4A1B-A726-714D1AC3C08B}" srcOrd="6" destOrd="0" presId="urn:microsoft.com/office/officeart/2005/8/layout/gear1"/>
    <dgm:cxn modelId="{26A26B7B-FF4A-4CA6-B3EB-EBB045CEC964}" type="presParOf" srcId="{33E19D5D-D04A-440A-B96D-DDEDC30125C5}" destId="{635C0456-E894-4E15-B6E0-1A5ACF81961B}" srcOrd="7" destOrd="0" presId="urn:microsoft.com/office/officeart/2005/8/layout/gear1"/>
    <dgm:cxn modelId="{4344B43B-68BD-42B2-84E5-5917EC963184}" type="presParOf" srcId="{33E19D5D-D04A-440A-B96D-DDEDC30125C5}" destId="{A03FBA8D-3821-46F3-BFF1-BE4CFCC22D2A}" srcOrd="8" destOrd="0" presId="urn:microsoft.com/office/officeart/2005/8/layout/gear1"/>
    <dgm:cxn modelId="{052F7855-D825-437D-A9DE-86A11E7291F7}" type="presParOf" srcId="{33E19D5D-D04A-440A-B96D-DDEDC30125C5}" destId="{26DB8844-7F90-438C-97B5-B9E1B07047B5}" srcOrd="9" destOrd="0" presId="urn:microsoft.com/office/officeart/2005/8/layout/gear1"/>
    <dgm:cxn modelId="{6210920B-5B23-4E4C-ACA6-979CA2209E42}" type="presParOf" srcId="{33E19D5D-D04A-440A-B96D-DDEDC30125C5}" destId="{C010AE6D-F8CB-4C59-81AA-9782BE612FC6}" srcOrd="10" destOrd="0" presId="urn:microsoft.com/office/officeart/2005/8/layout/gear1"/>
    <dgm:cxn modelId="{CC904538-BEC0-4186-9B87-D89B16C4BD11}" type="presParOf" srcId="{33E19D5D-D04A-440A-B96D-DDEDC30125C5}" destId="{A1BCC4BE-2C83-44C7-9CE5-99C2A0FB67BB}" srcOrd="11" destOrd="0" presId="urn:microsoft.com/office/officeart/2005/8/layout/gear1"/>
    <dgm:cxn modelId="{EF4C34BB-61A3-4DF5-B975-82519A8A2FB0}" type="presParOf" srcId="{33E19D5D-D04A-440A-B96D-DDEDC30125C5}" destId="{B792270D-476D-4D14-8548-792465F974A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416D3-9B1C-474F-B90D-3D2495502531}">
      <dsp:nvSpPr>
        <dsp:cNvPr id="0" name=""/>
        <dsp:cNvSpPr/>
      </dsp:nvSpPr>
      <dsp:spPr>
        <a:xfrm>
          <a:off x="3113351" y="2063020"/>
          <a:ext cx="2446204" cy="2446204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Data</a:t>
          </a:r>
          <a:endParaRPr lang="en-US" sz="6600" kern="1200" dirty="0"/>
        </a:p>
      </dsp:txBody>
      <dsp:txXfrm>
        <a:off x="3605147" y="2636032"/>
        <a:ext cx="1462612" cy="1257399"/>
      </dsp:txXfrm>
    </dsp:sp>
    <dsp:sp modelId="{0C11CFB9-4528-464A-B3EC-6F470DFC2846}">
      <dsp:nvSpPr>
        <dsp:cNvPr id="0" name=""/>
        <dsp:cNvSpPr/>
      </dsp:nvSpPr>
      <dsp:spPr>
        <a:xfrm>
          <a:off x="1690104" y="1484826"/>
          <a:ext cx="1779058" cy="1779058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Architecture</a:t>
          </a:r>
        </a:p>
      </dsp:txBody>
      <dsp:txXfrm>
        <a:off x="2137987" y="1935416"/>
        <a:ext cx="883292" cy="877878"/>
      </dsp:txXfrm>
    </dsp:sp>
    <dsp:sp modelId="{2B05EA16-B8D7-4A1B-A726-714D1AC3C08B}">
      <dsp:nvSpPr>
        <dsp:cNvPr id="0" name=""/>
        <dsp:cNvSpPr/>
      </dsp:nvSpPr>
      <dsp:spPr>
        <a:xfrm rot="20700000">
          <a:off x="2585998" y="156898"/>
          <a:ext cx="1944234" cy="1944234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Fitting</a:t>
          </a:r>
          <a:endParaRPr lang="en-US" sz="1300" kern="1200" dirty="0"/>
        </a:p>
      </dsp:txBody>
      <dsp:txXfrm rot="-20700000">
        <a:off x="3012426" y="583325"/>
        <a:ext cx="1091379" cy="1091379"/>
      </dsp:txXfrm>
    </dsp:sp>
    <dsp:sp modelId="{C010AE6D-F8CB-4C59-81AA-9782BE612FC6}">
      <dsp:nvSpPr>
        <dsp:cNvPr id="0" name=""/>
        <dsp:cNvSpPr/>
      </dsp:nvSpPr>
      <dsp:spPr>
        <a:xfrm>
          <a:off x="2928041" y="1692306"/>
          <a:ext cx="3131142" cy="3131142"/>
        </a:xfrm>
        <a:prstGeom prst="circularArrow">
          <a:avLst>
            <a:gd name="adj1" fmla="val 4687"/>
            <a:gd name="adj2" fmla="val 299029"/>
            <a:gd name="adj3" fmla="val 2521929"/>
            <a:gd name="adj4" fmla="val 1584891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CC4BE-2C83-44C7-9CE5-99C2A0FB67BB}">
      <dsp:nvSpPr>
        <dsp:cNvPr id="0" name=""/>
        <dsp:cNvSpPr/>
      </dsp:nvSpPr>
      <dsp:spPr>
        <a:xfrm>
          <a:off x="1375037" y="1090101"/>
          <a:ext cx="2274970" cy="227497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2270D-476D-4D14-8548-792465F974A2}">
      <dsp:nvSpPr>
        <dsp:cNvPr id="0" name=""/>
        <dsp:cNvSpPr/>
      </dsp:nvSpPr>
      <dsp:spPr>
        <a:xfrm>
          <a:off x="2283358" y="-125436"/>
          <a:ext cx="2452876" cy="245287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8275E-8A3F-404C-B952-74CC62CC24A5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D3BCA-1238-4377-A17A-13AE2DEE87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08304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do not represent any of these institutes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4491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Millions of learnt parameters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8923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-iterative analysis with many testing sets</a:t>
            </a:r>
          </a:p>
          <a:p>
            <a:r>
              <a:rPr lang="en-US" dirty="0"/>
              <a:t>-validation set: hypes opt, model selection and early-stopping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198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-difficult due to:</a:t>
            </a:r>
          </a:p>
          <a:p>
            <a:r>
              <a:rPr lang="en-US" dirty="0"/>
              <a:t>   not intuitive</a:t>
            </a:r>
          </a:p>
          <a:p>
            <a:r>
              <a:rPr lang="en-US" dirty="0"/>
              <a:t>   many hypes</a:t>
            </a:r>
          </a:p>
          <a:p>
            <a:r>
              <a:rPr lang="en-US" dirty="0"/>
              <a:t>   computational time for just one hypes setting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0546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Avoid hypes opt &amp; data stratification of small datasets</a:t>
            </a:r>
          </a:p>
          <a:p>
            <a:r>
              <a:rPr lang="en-US" dirty="0"/>
              <a:t>- off-the-shelf outperforms traditional feature extraction algorithm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30676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and keynote in </a:t>
            </a:r>
            <a:r>
              <a:rPr lang="en-US" dirty="0" err="1"/>
              <a:t>github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5008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-intuitive DL</a:t>
            </a:r>
          </a:p>
          <a:p>
            <a:r>
              <a:rPr lang="en-US" dirty="0"/>
              <a:t>-(bold statement;) teach them how-to be </a:t>
            </a:r>
            <a:r>
              <a:rPr lang="en-US" dirty="0" err="1"/>
              <a:t>d.s.</a:t>
            </a:r>
            <a:r>
              <a:rPr lang="en-US" dirty="0"/>
              <a:t> in 5 steps ;)</a:t>
            </a:r>
            <a:endParaRPr lang="el-GR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2859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 of AI</a:t>
            </a:r>
          </a:p>
          <a:p>
            <a:r>
              <a:rPr lang="en-US" dirty="0"/>
              <a:t>-</a:t>
            </a:r>
            <a:r>
              <a:rPr lang="en-US" dirty="0" err="1"/>
              <a:t>gofai</a:t>
            </a:r>
            <a:r>
              <a:rPr lang="en-US" dirty="0"/>
              <a:t>: models the problem, program optimized by its knowledge base</a:t>
            </a:r>
          </a:p>
          <a:p>
            <a:endParaRPr lang="en-US" dirty="0"/>
          </a:p>
          <a:p>
            <a:r>
              <a:rPr lang="en-US" dirty="0"/>
              <a:t>-machine learning not </a:t>
            </a:r>
            <a:r>
              <a:rPr lang="en-US" dirty="0" err="1"/>
              <a:t>explicity</a:t>
            </a:r>
            <a:r>
              <a:rPr lang="en-US" dirty="0"/>
              <a:t> programed: </a:t>
            </a:r>
            <a:r>
              <a:rPr lang="en-US" dirty="0" err="1"/>
              <a:t>svm</a:t>
            </a:r>
            <a:r>
              <a:rPr lang="en-US" dirty="0"/>
              <a:t>, random forests, simple </a:t>
            </a:r>
            <a:r>
              <a:rPr lang="en-US" dirty="0" err="1"/>
              <a:t>ann</a:t>
            </a:r>
            <a:endParaRPr lang="en-US" dirty="0"/>
          </a:p>
          <a:p>
            <a:endParaRPr lang="en-US" dirty="0"/>
          </a:p>
          <a:p>
            <a:r>
              <a:rPr lang="en-US" dirty="0"/>
              <a:t>-deep learning: </a:t>
            </a:r>
            <a:r>
              <a:rPr lang="en-US" dirty="0" err="1"/>
              <a:t>cnn</a:t>
            </a:r>
            <a:r>
              <a:rPr lang="en-US" dirty="0"/>
              <a:t>, </a:t>
            </a:r>
            <a:r>
              <a:rPr lang="en-US" dirty="0" err="1"/>
              <a:t>rnn</a:t>
            </a:r>
            <a:r>
              <a:rPr lang="en-US" dirty="0"/>
              <a:t>, hybrid </a:t>
            </a:r>
            <a:r>
              <a:rPr lang="en-US" dirty="0" err="1"/>
              <a:t>cnn</a:t>
            </a:r>
            <a:r>
              <a:rPr lang="en-US" dirty="0"/>
              <a:t> with </a:t>
            </a:r>
            <a:r>
              <a:rPr lang="en-US" dirty="0" err="1"/>
              <a:t>rnn</a:t>
            </a:r>
            <a:r>
              <a:rPr lang="en-US" dirty="0"/>
              <a:t> layers, </a:t>
            </a:r>
            <a:r>
              <a:rPr lang="en-US" dirty="0" err="1"/>
              <a:t>capsulenets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476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-CNN layer: convolution &amp;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-kernel convolves over image</a:t>
            </a:r>
          </a:p>
          <a:p>
            <a:r>
              <a:rPr lang="en-US" dirty="0"/>
              <a:t>-feature maps</a:t>
            </a:r>
          </a:p>
          <a:p>
            <a:r>
              <a:rPr lang="en-US" dirty="0"/>
              <a:t>-</a:t>
            </a:r>
            <a:r>
              <a:rPr lang="en-US" dirty="0" err="1"/>
              <a:t>ReLu</a:t>
            </a:r>
            <a:r>
              <a:rPr lang="en-US" dirty="0"/>
              <a:t> fires when positive values</a:t>
            </a:r>
          </a:p>
          <a:p>
            <a:r>
              <a:rPr lang="en-US" dirty="0"/>
              <a:t>-noise information reduction</a:t>
            </a:r>
          </a:p>
          <a:p>
            <a:endParaRPr lang="en-US" dirty="0"/>
          </a:p>
          <a:p>
            <a:r>
              <a:rPr lang="en-US" dirty="0"/>
              <a:t>-feature maps in action</a:t>
            </a:r>
          </a:p>
          <a:p>
            <a:endParaRPr lang="en-US" dirty="0"/>
          </a:p>
          <a:p>
            <a:r>
              <a:rPr lang="en-US" dirty="0"/>
              <a:t>-models are complex</a:t>
            </a:r>
          </a:p>
          <a:p>
            <a:r>
              <a:rPr lang="en-US" dirty="0"/>
              <a:t>-10s of millions of learned parameters</a:t>
            </a:r>
          </a:p>
          <a:p>
            <a:r>
              <a:rPr lang="en-US" dirty="0"/>
              <a:t>-learning curves to find the best model from inf. Models</a:t>
            </a:r>
          </a:p>
          <a:p>
            <a:r>
              <a:rPr lang="en-US" dirty="0"/>
              <a:t>-compare training acc vs validation acc</a:t>
            </a:r>
          </a:p>
          <a:p>
            <a:endParaRPr lang="en-US" dirty="0"/>
          </a:p>
          <a:p>
            <a:r>
              <a:rPr lang="en-US" dirty="0"/>
              <a:t>-I won’t get into details about model convergence, weight optimization</a:t>
            </a:r>
          </a:p>
          <a:p>
            <a:endParaRPr lang="en-US" dirty="0"/>
          </a:p>
          <a:p>
            <a:r>
              <a:rPr lang="en-US" dirty="0"/>
              <a:t>-AI learns like human: trial &amp; error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314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-easy solution</a:t>
            </a:r>
          </a:p>
          <a:p>
            <a:r>
              <a:rPr lang="en-US" dirty="0"/>
              <a:t>-pre-trained model on </a:t>
            </a:r>
            <a:r>
              <a:rPr lang="en-US" dirty="0" err="1"/>
              <a:t>imagenet</a:t>
            </a:r>
            <a:endParaRPr lang="en-US" dirty="0"/>
          </a:p>
          <a:p>
            <a:r>
              <a:rPr lang="en-US" dirty="0"/>
              <a:t>-use in other domains besides natural images</a:t>
            </a:r>
          </a:p>
          <a:p>
            <a:r>
              <a:rPr lang="en-US" dirty="0"/>
              <a:t>-fine-tune == best results</a:t>
            </a:r>
          </a:p>
          <a:p>
            <a:r>
              <a:rPr lang="en-US" dirty="0"/>
              <a:t>-repurpose for other imaging tasks like semantic segmentation</a:t>
            </a:r>
          </a:p>
          <a:p>
            <a:r>
              <a:rPr lang="en-US" dirty="0"/>
              <a:t>-open databases can be used accordingly</a:t>
            </a:r>
          </a:p>
          <a:p>
            <a:r>
              <a:rPr lang="en-US" dirty="0"/>
              <a:t>-ideal in medicine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7244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Medim</a:t>
            </a:r>
            <a:r>
              <a:rPr lang="en-US" dirty="0"/>
              <a:t> plays a significant role in diagnosis</a:t>
            </a:r>
          </a:p>
          <a:p>
            <a:r>
              <a:rPr lang="en-US" dirty="0"/>
              <a:t>-developed imaging modality for different lesions</a:t>
            </a:r>
          </a:p>
          <a:p>
            <a:r>
              <a:rPr lang="en-US" dirty="0"/>
              <a:t>-goal of DL: fully-automated diagnosis from images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6797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-fast emerging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1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-hot topic in medicine</a:t>
            </a:r>
          </a:p>
          <a:p>
            <a:r>
              <a:rPr lang="en-US" dirty="0"/>
              <a:t>-smart devices</a:t>
            </a:r>
          </a:p>
          <a:p>
            <a:r>
              <a:rPr lang="en-US" dirty="0"/>
              <a:t>-sensors</a:t>
            </a:r>
          </a:p>
          <a:p>
            <a:r>
              <a:rPr lang="en-US" dirty="0"/>
              <a:t>-mental state of a patient is important</a:t>
            </a:r>
          </a:p>
          <a:p>
            <a:endParaRPr lang="en-US" dirty="0"/>
          </a:p>
          <a:p>
            <a:r>
              <a:rPr lang="en-US" dirty="0"/>
              <a:t>-DL outperforms traditional methods in stress recognition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087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-select libraries</a:t>
            </a:r>
          </a:p>
          <a:p>
            <a:r>
              <a:rPr lang="en-US" dirty="0"/>
              <a:t>-process data</a:t>
            </a:r>
          </a:p>
          <a:p>
            <a:r>
              <a:rPr lang="en-US" dirty="0"/>
              <a:t>-choose architecture</a:t>
            </a:r>
          </a:p>
          <a:p>
            <a:r>
              <a:rPr lang="en-US" dirty="0"/>
              <a:t>-apply a fitting strategy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3BCA-1238-4377-A17A-13AE2DEE8738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567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8395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862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038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745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40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680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2827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397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9122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5300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562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992DB-D43E-44D4-B891-8A0AF9CFD2F8}" type="datetimeFigureOut">
              <a:rPr lang="el-GR" smtClean="0"/>
              <a:t>29/9/2019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BBD74-3B8C-4616-A684-A1D8A11E6AF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4662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.png"/><Relationship Id="rId3" Type="http://schemas.openxmlformats.org/officeDocument/2006/relationships/image" Target="../media/image27.jpeg"/><Relationship Id="rId7" Type="http://schemas.openxmlformats.org/officeDocument/2006/relationships/diagramData" Target="../diagrams/data1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diagramDrawing" Target="../diagrams/drawing1.xml"/><Relationship Id="rId5" Type="http://schemas.openxmlformats.org/officeDocument/2006/relationships/image" Target="../media/image2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8.png"/><Relationship Id="rId9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github.com/trivizaki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CFsNV_4AAAAJ&amp;hl=e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772" cy="406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5867" y="4064924"/>
            <a:ext cx="7586133" cy="771554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 in Medicine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10797" y="4836478"/>
            <a:ext cx="4690533" cy="89083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Eleftherios Trivizakis</a:t>
            </a:r>
          </a:p>
          <a:p>
            <a:pPr algn="r"/>
            <a:r>
              <a:rPr lang="en-US" dirty="0"/>
              <a:t>PhD candidate</a:t>
            </a:r>
            <a:endParaRPr lang="el-GR" dirty="0"/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6168043"/>
            <a:ext cx="1246524" cy="36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university of cre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876" y="5961252"/>
            <a:ext cx="1095395" cy="7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4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C023E-AD57-439C-A891-97C29FE85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the fun part!</a:t>
            </a:r>
            <a:endParaRPr lang="el-G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B8C3A-A314-497F-9664-78A894CAB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46187-43CC-419F-9D23-4FE1C03E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9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make a DL model?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13314" name="Picture 2" descr="Εικόνα που περιέχει clipart&#10;&#10;Η περιγραφή δημιουργήθηκε αυτόματα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15" y="2735872"/>
            <a:ext cx="941122" cy="94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6.googleusercontent.com/NIzXW3ZhoJ-XxdfPDRdZO1xmVCdSgVdnyOeXz6XCZ1mtGx45GiyI9CE6Ug3CpOv-h3IkhJVnw3PJRHy4V6jFrDE5FXdrWm5937Wn0fiz32FU_PAvJUlvyew2jGjTViheWknCNX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8" y="2108071"/>
            <a:ext cx="1015400" cy="108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lh6.googleusercontent.com/a5QVQb-bpjrxQNtdWI_w33FuiNMimmhOnqlUZMhbvinSmBz3Fru4Cxu5wRPsAfNDKhyzrqYz42SGJgKzDwkEaZ9ZP0rG5NKkDsLJG1pvqdZnqmuVybQS1dFjnju2S5olcb2BEs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31" y="4182538"/>
            <a:ext cx="1105888" cy="106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lh3.googleusercontent.com/wbX-tJZamkhPm0nIy-0oy2D2hkZb4ZhvY6PvKfIOSFVaUCTNhK92nvAKpMY5UMbXmvA_f1GrGJxHuykZZOZKwrQlf0zl6tZcAk2njj-4_R84pSjLwYYgeXklkTIOXpVfDS5VbJ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11" y="3545158"/>
            <a:ext cx="1053383" cy="105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53176881"/>
              </p:ext>
            </p:extLst>
          </p:nvPr>
        </p:nvGraphicFramePr>
        <p:xfrm>
          <a:off x="2165442" y="1809352"/>
          <a:ext cx="6671467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ight Arrow 9"/>
          <p:cNvSpPr/>
          <p:nvPr/>
        </p:nvSpPr>
        <p:spPr>
          <a:xfrm>
            <a:off x="7338285" y="2233682"/>
            <a:ext cx="981722" cy="59511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3322" name="Picture 10" descr="Related ima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14" y="2108071"/>
            <a:ext cx="3295328" cy="178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772984" y="1630565"/>
            <a:ext cx="947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</a:t>
            </a:r>
            <a:endParaRPr lang="el-GR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2852993" y="2233682"/>
            <a:ext cx="981722" cy="59511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TextBox 19"/>
          <p:cNvSpPr txBox="1"/>
          <p:nvPr/>
        </p:nvSpPr>
        <p:spPr>
          <a:xfrm>
            <a:off x="918709" y="1690688"/>
            <a:ext cx="81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Tools</a:t>
            </a:r>
            <a:endParaRPr lang="el-GR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501175" y="1624686"/>
            <a:ext cx="901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1234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evaluate your methodology?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4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19" y="1797609"/>
            <a:ext cx="5222760" cy="467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7753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evaluate your methodology?</a:t>
            </a:r>
            <a:endParaRPr lang="el-GR" dirty="0"/>
          </a:p>
        </p:txBody>
      </p:sp>
      <p:sp>
        <p:nvSpPr>
          <p:cNvPr id="4" name="TextBox 3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3562" y="1839119"/>
            <a:ext cx="85248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3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optimize hypes?</a:t>
            </a:r>
            <a:endParaRPr lang="el-GR" dirty="0"/>
          </a:p>
        </p:txBody>
      </p:sp>
      <p:sp>
        <p:nvSpPr>
          <p:cNvPr id="4" name="TextBox 3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pic>
        <p:nvPicPr>
          <p:cNvPr id="18434" name="Picture 2" descr="Related imag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01" y="1550729"/>
            <a:ext cx="5067753" cy="460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8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learning (how-to)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394585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Keras</a:t>
            </a:r>
            <a:r>
              <a:rPr lang="en-US" dirty="0"/>
              <a:t> repo download a pre-trained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Transfer to your target model the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 (optional)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DL to your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9690" y="6176963"/>
            <a:ext cx="8313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Trivizakis, E., et al. "A novel deep learning architecture outperforming ‘off‑the‑shelf’ transfer learning and feature‑based methods in the automated assessment of mammographic breast density.“, Oncology Reports (2019).</a:t>
            </a:r>
            <a:endParaRPr lang="el-GR" sz="10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56" y="1690688"/>
            <a:ext cx="6569744" cy="33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92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004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my </a:t>
            </a:r>
            <a:r>
              <a:rPr lang="en-US" dirty="0">
                <a:hlinkClick r:id="rId2" action="ppaction://hlinkfile"/>
              </a:rPr>
              <a:t>github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Clone “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EasyConvNet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Provide the data handler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Tweak “hypes”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Execute the script</a:t>
            </a:r>
            <a:endParaRPr lang="el-G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7" r="1674" b="33333"/>
          <a:stretch/>
        </p:blipFill>
        <p:spPr>
          <a:xfrm>
            <a:off x="5130217" y="1825625"/>
            <a:ext cx="6223583" cy="3016963"/>
          </a:xfrm>
          <a:prstGeom prst="rect">
            <a:avLst/>
          </a:prstGeom>
          <a:ln w="19050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 in 5 steps!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904653" y="4450702"/>
            <a:ext cx="606489" cy="9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98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004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 to my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Clone “</a:t>
            </a:r>
            <a:r>
              <a:rPr lang="en-US" dirty="0" err="1"/>
              <a:t>EasyConvNet</a:t>
            </a:r>
            <a:r>
              <a:rPr lang="en-US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Provide the data handler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Tweak “hypes”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Execute the script</a:t>
            </a:r>
            <a:endParaRPr lang="el-G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 in 5 steps!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4" t="41088" r="12914" b="20681"/>
          <a:stretch/>
        </p:blipFill>
        <p:spPr>
          <a:xfrm>
            <a:off x="5587482" y="1690688"/>
            <a:ext cx="5766318" cy="262190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0366310" y="3264177"/>
            <a:ext cx="606489" cy="9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0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004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 to my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Clone “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EasyConvNet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the data handler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Tweak “hypes”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Execute the script</a:t>
            </a:r>
            <a:endParaRPr lang="el-G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 in 5 steps!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45" y="1690688"/>
            <a:ext cx="5477355" cy="380271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572638" y="3354096"/>
            <a:ext cx="606489" cy="9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5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004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 to my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Clone “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EasyConvNet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Provide the data handler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Tweak “hypes”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Execute the script</a:t>
            </a:r>
            <a:endParaRPr lang="el-G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 in 5 steps!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37" y="1690688"/>
            <a:ext cx="4393163" cy="46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4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Shameless plug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BSc &amp; MSc, Hellenic Mediterranean University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PhD candidate, University of Crete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Member, Computational </a:t>
            </a:r>
            <a:r>
              <a:rPr lang="en-US" sz="3200" dirty="0" err="1"/>
              <a:t>BioMedical</a:t>
            </a:r>
            <a:r>
              <a:rPr lang="en-US" sz="3200" dirty="0"/>
              <a:t> Laboratory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Published in: IEEE Journal of Biomedical &amp; Health Informatics, Oncology Reports, IEEE Affective Computing &amp; Intelligent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735" y="4180114"/>
            <a:ext cx="1516596" cy="44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university of cre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866" y="2710526"/>
            <a:ext cx="1429509" cy="102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112" t="15957" r="72211" b="36722"/>
          <a:stretch/>
        </p:blipFill>
        <p:spPr>
          <a:xfrm>
            <a:off x="9381866" y="1825625"/>
            <a:ext cx="648542" cy="6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9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303" y="1690689"/>
            <a:ext cx="6085497" cy="42249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004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Go to my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Clone “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EasyConvNet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Provide the data handler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Tweak “hypes”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Execute the script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 in 5 steps!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783356" y="2304662"/>
            <a:ext cx="214603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19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done yet!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code now!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Please inflate my ego by following me on social media ;)</a:t>
            </a:r>
          </a:p>
          <a:p>
            <a:pPr lvl="1"/>
            <a:r>
              <a:rPr lang="en-US" sz="3200" dirty="0"/>
              <a:t>source code available at: </a:t>
            </a:r>
            <a:r>
              <a:rPr lang="en-US" sz="2800" dirty="0"/>
              <a:t>github.com/</a:t>
            </a:r>
            <a:r>
              <a:rPr lang="en-US" sz="2800" dirty="0" err="1"/>
              <a:t>trivizakis</a:t>
            </a:r>
            <a:r>
              <a:rPr lang="en-US" sz="2800" dirty="0"/>
              <a:t>/</a:t>
            </a:r>
            <a:endParaRPr lang="en-US" sz="3200" dirty="0"/>
          </a:p>
          <a:p>
            <a:pPr lvl="1"/>
            <a:r>
              <a:rPr lang="en-US" sz="3200" dirty="0"/>
              <a:t>publications: </a:t>
            </a:r>
            <a:r>
              <a:rPr lang="en-US" sz="2800" dirty="0"/>
              <a:t>researchgate.net/profile/</a:t>
            </a:r>
            <a:r>
              <a:rPr lang="en-US" sz="2800" dirty="0" err="1"/>
              <a:t>Eleftherios_Trivizakis</a:t>
            </a:r>
            <a:endParaRPr lang="en-US" sz="2800" dirty="0"/>
          </a:p>
          <a:p>
            <a:pPr lvl="1"/>
            <a:r>
              <a:rPr lang="en-US" sz="3200" dirty="0"/>
              <a:t>endorsements: </a:t>
            </a:r>
            <a:r>
              <a:rPr lang="en-US" sz="2800" dirty="0"/>
              <a:t>linkedin.com/in/</a:t>
            </a:r>
            <a:r>
              <a:rPr lang="en-US" sz="2800" dirty="0" err="1"/>
              <a:t>eleftheriostrivizakis</a:t>
            </a:r>
            <a:endParaRPr lang="en-US" sz="2800" dirty="0"/>
          </a:p>
          <a:p>
            <a:pPr lvl="1"/>
            <a:r>
              <a:rPr lang="en-US" sz="3200" dirty="0" err="1"/>
              <a:t>gscholar</a:t>
            </a:r>
            <a:r>
              <a:rPr lang="en-US" sz="3200" dirty="0"/>
              <a:t> profile: </a:t>
            </a:r>
            <a:r>
              <a:rPr lang="en-US" sz="2800" dirty="0">
                <a:hlinkClick r:id="rId3"/>
              </a:rPr>
              <a:t>Eleftherios Trivizakis</a:t>
            </a:r>
            <a:endParaRPr lang="en-US" sz="3200" dirty="0"/>
          </a:p>
          <a:p>
            <a:pPr lvl="1"/>
            <a:r>
              <a:rPr lang="en-US" sz="3200" dirty="0"/>
              <a:t>website: </a:t>
            </a:r>
            <a:r>
              <a:rPr lang="en-US" sz="2800" dirty="0"/>
              <a:t>http://trivizakis.net</a:t>
            </a:r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7112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Sneak peek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81698" cy="4351338"/>
          </a:xfrm>
        </p:spPr>
        <p:txBody>
          <a:bodyPr/>
          <a:lstStyle/>
          <a:p>
            <a:r>
              <a:rPr lang="en-US" dirty="0"/>
              <a:t>AI &amp; DL stuff</a:t>
            </a:r>
          </a:p>
          <a:p>
            <a:r>
              <a:rPr lang="en-US" dirty="0"/>
              <a:t>DL in medicine</a:t>
            </a:r>
          </a:p>
          <a:p>
            <a:r>
              <a:rPr lang="en-US" dirty="0"/>
              <a:t>Design a DL model</a:t>
            </a:r>
          </a:p>
          <a:p>
            <a:r>
              <a:rPr lang="en-US" dirty="0"/>
              <a:t>DL research in 5 steps</a:t>
            </a:r>
          </a:p>
          <a:p>
            <a:r>
              <a:rPr lang="en-US" dirty="0"/>
              <a:t>Live research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802" y="1825625"/>
            <a:ext cx="4104586" cy="35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14155" y="2202874"/>
            <a:ext cx="4031674" cy="39984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1585651" y="3271060"/>
            <a:ext cx="2930235" cy="29302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Oval 7"/>
          <p:cNvSpPr/>
          <p:nvPr/>
        </p:nvSpPr>
        <p:spPr>
          <a:xfrm>
            <a:off x="2278381" y="4642389"/>
            <a:ext cx="1535082" cy="15589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Image result for artificial intelligenc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477" y="5288720"/>
            <a:ext cx="620889" cy="62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tificial intelligenc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27" y="3756736"/>
            <a:ext cx="728529" cy="72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202" y="2454665"/>
            <a:ext cx="620889" cy="62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2947992" y="2203225"/>
            <a:ext cx="4090292" cy="1203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20316" y="3278680"/>
            <a:ext cx="381796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136845" y="4642389"/>
            <a:ext cx="3901439" cy="831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36720" y="3390183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el-G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77829" y="4553595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Deep</a:t>
            </a:r>
          </a:p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Learning</a:t>
            </a:r>
            <a:endParaRPr lang="el-G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30442" y="2122724"/>
            <a:ext cx="7684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GOFAI</a:t>
            </a:r>
            <a:endParaRPr lang="el-G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41482" y="2018208"/>
            <a:ext cx="44713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rule-based AI: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propositional &amp; symbolic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program + knowledge base = intelligence</a:t>
            </a:r>
            <a:endParaRPr lang="el-G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41482" y="3084392"/>
            <a:ext cx="4212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part-human &amp; part-machine: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human 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automatic inference</a:t>
            </a:r>
            <a:endParaRPr lang="el-G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41482" y="4441354"/>
            <a:ext cx="4143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brain-inspired: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100% 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fully-automated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end-to-end inference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15718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</a:t>
            </a:r>
            <a:r>
              <a:rPr lang="en-US" dirty="0"/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Boring</a:t>
            </a:r>
            <a:r>
              <a:rPr lang="en-US" dirty="0"/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Stuff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343" y="1509276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“Jesus” of DL</a:t>
            </a:r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8999074" y="3829463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</a:t>
            </a:r>
            <a:endParaRPr lang="el-GR" dirty="0"/>
          </a:p>
        </p:txBody>
      </p:sp>
      <p:pic>
        <p:nvPicPr>
          <p:cNvPr id="9220" name="Picture 4" descr="Image result for convolutional neural network gif deep learni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9" y="4134818"/>
            <a:ext cx="3459244" cy="195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61051" y="3755724"/>
            <a:ext cx="15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in action!</a:t>
            </a:r>
            <a:endParaRPr lang="el-GR" dirty="0"/>
          </a:p>
        </p:txBody>
      </p:sp>
      <p:pic>
        <p:nvPicPr>
          <p:cNvPr id="9224" name="Picture 8" descr="Related imag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03" y="1861038"/>
            <a:ext cx="2324346" cy="16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convolutional neural network gif deep learning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19" y="1973991"/>
            <a:ext cx="2570623" cy="144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https://lh4.googleusercontent.com/RK1naAonC00L3ACcP2E2c20PQbRO9FeBqb6EkeeDr4ArTmLmkRNJDJhUkjFtTrMzPoGuANilByEW3frdwB-RPXu9O5FXu9bSbJLZP2Dxs7d3fJun4D77Vs8ggMZQJnt4v7vel8M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16" y="4125055"/>
            <a:ext cx="1977869" cy="210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https://lh3.googleusercontent.com/bpNFCeKoHe3JWXvi_HZqEz0zCuQqHBpEsI6PoKZM3gM8DGkbZTWrxvQMvoYvucWdPJFUdZ_OysYhE7_bEIS_p12moc6WVSOsdncQD_qnM4nLsZIGTvQOTsGl3bIyUYrmC5Cg7bs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2" y="1973331"/>
            <a:ext cx="2558528" cy="144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1" name="Picture 25" descr="Related image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70" y="4334165"/>
            <a:ext cx="4522865" cy="176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999074" y="1509276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Curves</a:t>
            </a:r>
            <a:endParaRPr lang="el-GR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70" y="1908676"/>
            <a:ext cx="4655597" cy="1655323"/>
          </a:xfrm>
          <a:prstGeom prst="rect">
            <a:avLst/>
          </a:prstGeom>
        </p:spPr>
      </p:pic>
      <p:pic>
        <p:nvPicPr>
          <p:cNvPr id="9239" name="Picture 23" descr="Image result for hyperparameter optimization deep learning 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749" y="3022758"/>
            <a:ext cx="3247143" cy="209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64895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learning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3816927" cy="4351338"/>
          </a:xfrm>
        </p:spPr>
        <p:txBody>
          <a:bodyPr/>
          <a:lstStyle/>
          <a:p>
            <a:pPr>
              <a:buFont typeface="Calibri" panose="020F0502020204030204" pitchFamily="34" charset="0"/>
              <a:buChar char="–"/>
            </a:pPr>
            <a:r>
              <a:rPr lang="en-US" dirty="0"/>
              <a:t>Even faster inference</a:t>
            </a:r>
          </a:p>
          <a:p>
            <a:pPr lvl="1">
              <a:buFontTx/>
              <a:buChar char="▫"/>
            </a:pPr>
            <a:r>
              <a:rPr lang="en-US" dirty="0"/>
              <a:t>“off-the-shelf”</a:t>
            </a:r>
          </a:p>
          <a:p>
            <a:pPr lvl="1">
              <a:buFont typeface="Calibri" panose="020F0502020204030204" pitchFamily="34" charset="0"/>
              <a:buChar char="▫"/>
            </a:pPr>
            <a:r>
              <a:rPr lang="en-US" dirty="0"/>
              <a:t>fine-tuned</a:t>
            </a:r>
          </a:p>
          <a:p>
            <a:pPr>
              <a:buFont typeface="Calibri" panose="020F0502020204030204" pitchFamily="34" charset="0"/>
              <a:buChar char="‒"/>
            </a:pPr>
            <a:r>
              <a:rPr lang="en-US" dirty="0"/>
              <a:t>Repurpose models</a:t>
            </a:r>
          </a:p>
          <a:p>
            <a:pPr>
              <a:buFont typeface="Calibri" panose="020F0502020204030204" pitchFamily="34" charset="0"/>
              <a:buChar char="‒"/>
            </a:pPr>
            <a:r>
              <a:rPr lang="en-US" dirty="0"/>
              <a:t>Avoid tedious  model fitting &amp; hypes opt</a:t>
            </a:r>
          </a:p>
          <a:p>
            <a:pPr>
              <a:buFont typeface="Calibri" panose="020F0502020204030204" pitchFamily="34" charset="0"/>
              <a:buChar char="‒"/>
            </a:pPr>
            <a:r>
              <a:rPr lang="en-US" dirty="0"/>
              <a:t>Ideal for small medical datasets</a:t>
            </a:r>
          </a:p>
          <a:p>
            <a:pPr>
              <a:buFont typeface="Calibri" panose="020F0502020204030204" pitchFamily="34" charset="0"/>
              <a:buChar char="‒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016"/>
          <a:stretch/>
        </p:blipFill>
        <p:spPr>
          <a:xfrm>
            <a:off x="5531304" y="1382567"/>
            <a:ext cx="6181725" cy="4794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9690" y="6176963"/>
            <a:ext cx="83135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Zhu, </a:t>
            </a:r>
            <a:r>
              <a:rPr lang="en-US" sz="1050" dirty="0" err="1"/>
              <a:t>Zhe</a:t>
            </a:r>
            <a:r>
              <a:rPr lang="en-US" sz="1050" dirty="0"/>
              <a:t>, et al. "Deep Learning for identifying </a:t>
            </a:r>
            <a:r>
              <a:rPr lang="en-US" sz="1050" dirty="0" err="1"/>
              <a:t>radiogenomic</a:t>
            </a:r>
            <a:r>
              <a:rPr lang="en-US" sz="1050" dirty="0"/>
              <a:t> associations in breast cancer." Computers in biology and medicine 109 (2019): 85-90.</a:t>
            </a:r>
            <a:endParaRPr lang="el-GR" sz="1050" dirty="0"/>
          </a:p>
        </p:txBody>
      </p:sp>
    </p:spTree>
    <p:extLst>
      <p:ext uri="{BB962C8B-B14F-4D97-AF65-F5344CB8AC3E}">
        <p14:creationId xmlns:p14="http://schemas.microsoft.com/office/powerpoint/2010/main" val="370679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Medical</a:t>
            </a:r>
            <a:r>
              <a:rPr lang="en-US" dirty="0"/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Imaging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5732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Modalities</a:t>
            </a:r>
          </a:p>
          <a:p>
            <a:pPr lvl="1"/>
            <a:r>
              <a:rPr lang="en-US" dirty="0"/>
              <a:t>Magnetic Resonance Imaging</a:t>
            </a:r>
          </a:p>
          <a:p>
            <a:pPr lvl="1"/>
            <a:r>
              <a:rPr lang="en-US" dirty="0"/>
              <a:t>Computer Tomography</a:t>
            </a:r>
          </a:p>
          <a:p>
            <a:pPr lvl="1"/>
            <a:r>
              <a:rPr lang="en-US" dirty="0"/>
              <a:t>Ultra sound</a:t>
            </a:r>
          </a:p>
          <a:p>
            <a:pPr lvl="1"/>
            <a:r>
              <a:rPr lang="en-US" dirty="0"/>
              <a:t>Optical coherence tomography</a:t>
            </a:r>
          </a:p>
          <a:p>
            <a:r>
              <a:rPr lang="en-US" dirty="0"/>
              <a:t>Applied on</a:t>
            </a:r>
          </a:p>
          <a:p>
            <a:pPr lvl="1"/>
            <a:r>
              <a:rPr lang="en-US" dirty="0"/>
              <a:t>Liver cancer</a:t>
            </a:r>
          </a:p>
          <a:p>
            <a:pPr lvl="1"/>
            <a:r>
              <a:rPr lang="en-US" dirty="0"/>
              <a:t>Breast density</a:t>
            </a:r>
          </a:p>
          <a:p>
            <a:pPr lvl="1"/>
            <a:r>
              <a:rPr lang="en-US" dirty="0"/>
              <a:t>Brain gliomas</a:t>
            </a:r>
          </a:p>
          <a:p>
            <a:pPr lvl="1"/>
            <a:r>
              <a:rPr lang="en-US" dirty="0"/>
              <a:t>Lesion detection</a:t>
            </a:r>
          </a:p>
          <a:p>
            <a:pPr lvl="1"/>
            <a:r>
              <a:rPr lang="en-US" dirty="0"/>
              <a:t>Organ localization</a:t>
            </a:r>
          </a:p>
          <a:p>
            <a:pPr lvl="1"/>
            <a:r>
              <a:rPr lang="en-US" dirty="0"/>
              <a:t>Fetal brain registration</a:t>
            </a:r>
          </a:p>
          <a:p>
            <a:r>
              <a:rPr lang="en-US" dirty="0"/>
              <a:t>Better than human experts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6" name="Picture 2" descr="Image result for medical imaging deep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11" y="3394936"/>
            <a:ext cx="2789853" cy="278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2065" y="6176963"/>
            <a:ext cx="1012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700" dirty="0"/>
              <a:t>Trivizakis, E., et al. "Extending 2-D Convolutional Neural Networks to 3-D for Advancing Deep Learning Cancer Classification With Application to MRI Liver Tumor Differentiation." IEEE journal of biomedical and health informatics 23.3 (2018): 923-930.</a:t>
            </a:r>
          </a:p>
          <a:p>
            <a:pPr marL="228600" indent="-228600">
              <a:buAutoNum type="arabicPeriod"/>
            </a:pPr>
            <a:r>
              <a:rPr lang="en-US" sz="700" dirty="0" err="1"/>
              <a:t>Namburete</a:t>
            </a:r>
            <a:r>
              <a:rPr lang="en-US" sz="700" dirty="0"/>
              <a:t>, A ., et al. "Fully-automated alignment of 3D fetal brain ultrasound to a canonical reference space using multi-task learning," Medical image analysis (2018), vol. 46, pp. 1-14, </a:t>
            </a:r>
          </a:p>
          <a:p>
            <a:pPr marL="228600" indent="-228600">
              <a:buAutoNum type="arabicPeriod"/>
            </a:pPr>
            <a:r>
              <a:rPr lang="en-US" sz="700" dirty="0" err="1"/>
              <a:t>Litjens</a:t>
            </a:r>
            <a:r>
              <a:rPr lang="en-US" sz="700" dirty="0"/>
              <a:t>, Geert, et al. "A survey on deep learning in medical image analysis." </a:t>
            </a:r>
            <a:r>
              <a:rPr lang="en-US" sz="700" i="1" dirty="0"/>
              <a:t>Medical image analysis</a:t>
            </a:r>
            <a:r>
              <a:rPr lang="en-US" sz="700" dirty="0"/>
              <a:t> 42 (2017): 60-88.</a:t>
            </a:r>
          </a:p>
          <a:p>
            <a:pPr marL="228600" indent="-228600">
              <a:buAutoNum type="arabicPeriod"/>
            </a:pPr>
            <a:r>
              <a:rPr lang="en-US" sz="700" dirty="0" err="1"/>
              <a:t>Ronneberger</a:t>
            </a:r>
            <a:r>
              <a:rPr lang="en-US" sz="700" dirty="0"/>
              <a:t> , et al. "U-net: Convolutional networks for biomedical image segmentation." International Conference on Medical image computing and computer-assisted intervention. (2015) Springer, Cham.</a:t>
            </a:r>
            <a:endParaRPr lang="el-GR" sz="700" dirty="0"/>
          </a:p>
        </p:txBody>
      </p:sp>
      <p:pic>
        <p:nvPicPr>
          <p:cNvPr id="10" name="Google Shape;251;p15"/>
          <p:cNvPicPr preferRelativeResize="0"/>
          <p:nvPr/>
        </p:nvPicPr>
        <p:blipFill rotWithShape="1">
          <a:blip r:embed="rId5">
            <a:alphaModFix/>
          </a:blip>
          <a:srcRect l="9453" t="31616" r="74029" b="38970"/>
          <a:stretch/>
        </p:blipFill>
        <p:spPr>
          <a:xfrm>
            <a:off x="7044613" y="2111702"/>
            <a:ext cx="1548882" cy="122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0;p9"/>
          <p:cNvPicPr preferRelativeResize="0"/>
          <p:nvPr/>
        </p:nvPicPr>
        <p:blipFill rotWithShape="1">
          <a:blip r:embed="rId6">
            <a:alphaModFix/>
          </a:blip>
          <a:srcRect t="27223" r="82076" b="24899"/>
          <a:stretch/>
        </p:blipFill>
        <p:spPr>
          <a:xfrm>
            <a:off x="9276092" y="2075901"/>
            <a:ext cx="1447141" cy="12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0;p9"/>
          <p:cNvPicPr preferRelativeResize="0"/>
          <p:nvPr/>
        </p:nvPicPr>
        <p:blipFill rotWithShape="1">
          <a:blip r:embed="rId6">
            <a:alphaModFix/>
          </a:blip>
          <a:srcRect l="84018" t="24664" r="535" b="27458"/>
          <a:stretch/>
        </p:blipFill>
        <p:spPr>
          <a:xfrm>
            <a:off x="10713902" y="2122539"/>
            <a:ext cx="1079991" cy="108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2423" t="16082" r="64644" b="15102"/>
          <a:stretch/>
        </p:blipFill>
        <p:spPr>
          <a:xfrm>
            <a:off x="10405635" y="3366094"/>
            <a:ext cx="1388258" cy="1388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67108" t="16082" r="9863" b="15102"/>
          <a:stretch/>
        </p:blipFill>
        <p:spPr>
          <a:xfrm>
            <a:off x="10399807" y="4785950"/>
            <a:ext cx="1394086" cy="138860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932645" y="3335525"/>
            <a:ext cx="4935894" cy="342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705463" y="1940767"/>
            <a:ext cx="0" cy="13574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999662" y="3397263"/>
            <a:ext cx="0" cy="27772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13376" y="2075901"/>
            <a:ext cx="4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  <a:endParaRPr lang="el-GR" dirty="0"/>
          </a:p>
        </p:txBody>
      </p:sp>
      <p:sp>
        <p:nvSpPr>
          <p:cNvPr id="22" name="TextBox 21"/>
          <p:cNvSpPr txBox="1"/>
          <p:nvPr/>
        </p:nvSpPr>
        <p:spPr>
          <a:xfrm>
            <a:off x="6753356" y="3366094"/>
            <a:ext cx="4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endParaRPr lang="el-GR" dirty="0"/>
          </a:p>
        </p:txBody>
      </p:sp>
      <p:sp>
        <p:nvSpPr>
          <p:cNvPr id="23" name="TextBox 22"/>
          <p:cNvSpPr txBox="1"/>
          <p:nvPr/>
        </p:nvSpPr>
        <p:spPr>
          <a:xfrm>
            <a:off x="8948058" y="2078702"/>
            <a:ext cx="4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endParaRPr lang="el-GR" dirty="0"/>
          </a:p>
        </p:txBody>
      </p:sp>
      <p:sp>
        <p:nvSpPr>
          <p:cNvPr id="24" name="TextBox 23"/>
          <p:cNvSpPr txBox="1"/>
          <p:nvPr/>
        </p:nvSpPr>
        <p:spPr>
          <a:xfrm>
            <a:off x="10021167" y="3366094"/>
            <a:ext cx="4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040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Radiogenomics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829" y="1825625"/>
            <a:ext cx="5477069" cy="4351338"/>
          </a:xfrm>
        </p:spPr>
        <p:txBody>
          <a:bodyPr/>
          <a:lstStyle/>
          <a:p>
            <a:r>
              <a:rPr lang="en-US" dirty="0"/>
              <a:t>Combine genomic data with imaging features</a:t>
            </a:r>
          </a:p>
          <a:p>
            <a:r>
              <a:rPr lang="en-US" dirty="0"/>
              <a:t>Image to genomics</a:t>
            </a:r>
          </a:p>
          <a:p>
            <a:r>
              <a:rPr lang="en-US" dirty="0"/>
              <a:t>Improved diagnosis accuracy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38" y="1604865"/>
            <a:ext cx="6912789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1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Biosignals</a:t>
            </a:r>
            <a:endParaRPr lang="el-G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9079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Applied on</a:t>
            </a:r>
          </a:p>
          <a:p>
            <a:pPr lvl="1"/>
            <a:r>
              <a:rPr lang="en-US" dirty="0"/>
              <a:t>ECG</a:t>
            </a:r>
          </a:p>
          <a:p>
            <a:pPr lvl="1"/>
            <a:r>
              <a:rPr lang="en-US" dirty="0"/>
              <a:t>EEG</a:t>
            </a:r>
          </a:p>
          <a:p>
            <a:pPr lvl="1"/>
            <a:r>
              <a:rPr lang="en-US" dirty="0"/>
              <a:t>Accelerometer</a:t>
            </a:r>
          </a:p>
          <a:p>
            <a:pPr lvl="1"/>
            <a:r>
              <a:rPr lang="en-US" dirty="0"/>
              <a:t>Gyroscope</a:t>
            </a:r>
          </a:p>
          <a:p>
            <a:r>
              <a:rPr lang="en-US" dirty="0"/>
              <a:t>Detects</a:t>
            </a:r>
          </a:p>
          <a:p>
            <a:pPr lvl="1"/>
            <a:r>
              <a:rPr lang="en-US" dirty="0"/>
              <a:t>Brain disorders</a:t>
            </a:r>
          </a:p>
          <a:p>
            <a:pPr lvl="1"/>
            <a:r>
              <a:rPr lang="en-US" dirty="0"/>
              <a:t>Stress</a:t>
            </a:r>
          </a:p>
          <a:p>
            <a:pPr lvl="1"/>
            <a:r>
              <a:rPr lang="en-US" dirty="0"/>
              <a:t>Activity</a:t>
            </a:r>
          </a:p>
          <a:p>
            <a:pPr lvl="1"/>
            <a:r>
              <a:rPr lang="en-US" dirty="0"/>
              <a:t>Motion</a:t>
            </a:r>
          </a:p>
          <a:p>
            <a:r>
              <a:rPr lang="en-US" dirty="0"/>
              <a:t>State-of-the-art performance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5950874"/>
            <a:ext cx="1612668" cy="907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105" y="6578902"/>
            <a:ext cx="219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Trivizakis – DL in  Medicine</a:t>
            </a:r>
            <a:endParaRPr lang="el-GR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44406"/>
            <a:ext cx="4666473" cy="21436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3176" y="6176963"/>
            <a:ext cx="707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Giannakakis</a:t>
            </a:r>
            <a:r>
              <a:rPr lang="en-US" sz="700" dirty="0"/>
              <a:t> G., Trivizakis E., </a:t>
            </a:r>
            <a:r>
              <a:rPr lang="en-US" sz="700" dirty="0" err="1"/>
              <a:t>Tsiknakis</a:t>
            </a:r>
            <a:r>
              <a:rPr lang="en-US" sz="700" dirty="0"/>
              <a:t> M, and Marias K., 2019. A novel multi-kernel 1D convolutional neural network for stress recognition from ECG. Eighth International Conference on Affective Computing and Intelligence Interaction (ACII), In press: IEEE </a:t>
            </a:r>
            <a:r>
              <a:rPr lang="en-US" sz="700" dirty="0" err="1"/>
              <a:t>Xplore</a:t>
            </a:r>
            <a:endParaRPr lang="en-US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5F723E-E148-4245-BC6D-E99841E04E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65"/>
          <a:stretch/>
        </p:blipFill>
        <p:spPr>
          <a:xfrm>
            <a:off x="6179318" y="690944"/>
            <a:ext cx="4548553" cy="24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8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1095</Words>
  <Application>Microsoft Office PowerPoint</Application>
  <PresentationFormat>Widescreen</PresentationFormat>
  <Paragraphs>224</Paragraphs>
  <Slides>21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Deep Learning in Medicine</vt:lpstr>
      <vt:lpstr>Shameless plug</vt:lpstr>
      <vt:lpstr>Sneak peek</vt:lpstr>
      <vt:lpstr>Artificial Intelligence</vt:lpstr>
      <vt:lpstr>Some Boring Stuff</vt:lpstr>
      <vt:lpstr>Transfer learning</vt:lpstr>
      <vt:lpstr>Medical Imaging</vt:lpstr>
      <vt:lpstr>Radiogenomics</vt:lpstr>
      <vt:lpstr>Biosignals</vt:lpstr>
      <vt:lpstr>And now the fun part!</vt:lpstr>
      <vt:lpstr>How to make a DL model?</vt:lpstr>
      <vt:lpstr>How to evaluate your methodology?</vt:lpstr>
      <vt:lpstr>How to evaluate your methodology?</vt:lpstr>
      <vt:lpstr>How to optimize hypes?</vt:lpstr>
      <vt:lpstr>Transfer learning (how-to)</vt:lpstr>
      <vt:lpstr>Data scientist in 5 steps!</vt:lpstr>
      <vt:lpstr>Data scientist in 5 steps!</vt:lpstr>
      <vt:lpstr>Data scientist in 5 steps!</vt:lpstr>
      <vt:lpstr>Data scientist in 5 steps!</vt:lpstr>
      <vt:lpstr>Data scientist in 5 steps!</vt:lpstr>
      <vt:lpstr>Not done yet! Let’s code now!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 Medicine</dc:title>
  <dc:creator>Trivizakis E.</dc:creator>
  <cp:lastModifiedBy>Lefteris Tr</cp:lastModifiedBy>
  <cp:revision>144</cp:revision>
  <dcterms:created xsi:type="dcterms:W3CDTF">2019-09-23T11:59:42Z</dcterms:created>
  <dcterms:modified xsi:type="dcterms:W3CDTF">2019-09-29T10:55:30Z</dcterms:modified>
</cp:coreProperties>
</file>